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1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" name="Title 1"/>
          <p:cNvSpPr txBox="1"/>
          <p:nvPr/>
        </p:nvSpPr>
        <p:spPr>
          <a:xfrm>
            <a:off x="426889" y="3962400"/>
            <a:ext cx="3535512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Flowchart: Process 16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 sz="4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6247493" y="6540234"/>
            <a:ext cx="2787653" cy="20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" name="Straight Connector 6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4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toronto.bootcampcontent.com/utoronto-bootcamp/UTORON201803FSF5-Class-Repository-FSF/tree/master/Week_1/Homework/Instructions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toronto.bootcampcontent.com/utoronto-bootcamp/UTORON201803FSF5-Class-Repository-FSF/tree/master/Week_1/Homework/Instructions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hyperlink" Target="https://youtu.be/0lpxKw6E90Y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3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3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86" name="Title 1"/>
          <p:cNvSpPr txBox="1"/>
          <p:nvPr/>
        </p:nvSpPr>
        <p:spPr>
          <a:xfrm>
            <a:off x="1438273" y="2819400"/>
            <a:ext cx="6457955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8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7" cy="14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94" name="Content Placeholder 2"/>
          <p:cNvSpPr txBox="1"/>
          <p:nvPr/>
        </p:nvSpPr>
        <p:spPr>
          <a:xfrm>
            <a:off x="457198" y="990600"/>
            <a:ext cx="4100948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95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8" cy="144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06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09" name="Content Placeholder 2"/>
          <p:cNvSpPr txBox="1"/>
          <p:nvPr/>
        </p:nvSpPr>
        <p:spPr>
          <a:xfrm>
            <a:off x="457200" y="828112"/>
            <a:ext cx="8153400" cy="3352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electors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13" name="Applies to all &lt;p&gt; elements…"/>
          <p:cNvSpPr txBox="1"/>
          <p:nvPr/>
        </p:nvSpPr>
        <p:spPr>
          <a:xfrm>
            <a:off x="3648169" y="690339"/>
            <a:ext cx="4869353" cy="462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Applies to all &lt;p&gt; elements</a:t>
            </a:r>
          </a:p>
          <a:p>
            <a:p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pPr/>
            <a:endParaRPr i="1">
              <a:solidFill>
                <a:srgbClr val="5E5E5E"/>
              </a:solidFill>
            </a:endParaRPr>
          </a:p>
          <a:p>
            <a:pPr/>
            <a:r>
              <a:t>Applies to all elements with class=“classItem"</a:t>
            </a:r>
          </a:p>
          <a:p>
            <a:p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pPr/>
            <a:endParaRPr i="1">
              <a:solidFill>
                <a:srgbClr val="424242"/>
              </a:solidFill>
            </a:endParaRPr>
          </a:p>
          <a:p>
            <a:pPr/>
            <a:r>
              <a:t>Applies to all elements with id=“idItem"</a:t>
            </a:r>
          </a:p>
          <a:p>
            <a:p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114" name="Element name…"/>
          <p:cNvSpPr txBox="1"/>
          <p:nvPr/>
        </p:nvSpPr>
        <p:spPr>
          <a:xfrm>
            <a:off x="311252" y="1225524"/>
            <a:ext cx="2207401" cy="631187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115" name="Period (.) + variable name…"/>
          <p:cNvSpPr txBox="1"/>
          <p:nvPr/>
        </p:nvSpPr>
        <p:spPr>
          <a:xfrm>
            <a:off x="144430" y="2779488"/>
            <a:ext cx="3166214" cy="63753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116" name="Hash (#) + variable name…"/>
          <p:cNvSpPr txBox="1"/>
          <p:nvPr/>
        </p:nvSpPr>
        <p:spPr>
          <a:xfrm>
            <a:off x="162681" y="4269952"/>
            <a:ext cx="2734699" cy="631187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117" name="Line"/>
          <p:cNvSpPr/>
          <p:nvPr/>
        </p:nvSpPr>
        <p:spPr>
          <a:xfrm>
            <a:off x="3000861" y="4603670"/>
            <a:ext cx="547009" cy="3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Line"/>
          <p:cNvSpPr/>
          <p:nvPr/>
        </p:nvSpPr>
        <p:spPr>
          <a:xfrm>
            <a:off x="3294507" y="3041579"/>
            <a:ext cx="363096" cy="3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Element selector"/>
          <p:cNvSpPr txBox="1"/>
          <p:nvPr/>
        </p:nvSpPr>
        <p:spPr>
          <a:xfrm>
            <a:off x="264281" y="769349"/>
            <a:ext cx="184219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Element selector</a:t>
            </a:r>
          </a:p>
        </p:txBody>
      </p:sp>
      <p:sp>
        <p:nvSpPr>
          <p:cNvPr id="120" name="Class Selector"/>
          <p:cNvSpPr txBox="1"/>
          <p:nvPr/>
        </p:nvSpPr>
        <p:spPr>
          <a:xfrm>
            <a:off x="302381" y="2325696"/>
            <a:ext cx="152440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Class Selector</a:t>
            </a:r>
          </a:p>
        </p:txBody>
      </p:sp>
      <p:sp>
        <p:nvSpPr>
          <p:cNvPr id="121" name="ID Selector"/>
          <p:cNvSpPr txBox="1"/>
          <p:nvPr/>
        </p:nvSpPr>
        <p:spPr>
          <a:xfrm>
            <a:off x="315082" y="3821429"/>
            <a:ext cx="1218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SS Selectors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124" name="p {…"/>
          <p:cNvSpPr txBox="1"/>
          <p:nvPr/>
        </p:nvSpPr>
        <p:spPr>
          <a:xfrm>
            <a:off x="638267" y="1046480"/>
            <a:ext cx="2480389" cy="232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125" name="&lt;p&gt;…"/>
          <p:cNvSpPr txBox="1"/>
          <p:nvPr/>
        </p:nvSpPr>
        <p:spPr>
          <a:xfrm>
            <a:off x="4405617" y="932178"/>
            <a:ext cx="4488948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    &lt;p&gt;</a:t>
            </a:r>
          </a:p>
          <a:p>
            <a:pPr/>
            <a:r>
              <a:t>        A paragraph with a blue background.</a:t>
            </a:r>
          </a:p>
          <a:p>
            <a:pPr/>
            <a:r>
              <a:t>    &lt;/p&gt;</a:t>
            </a:r>
          </a:p>
          <a:p>
            <a:pPr/>
            <a:r>
              <a:t>    &lt;div class=“classItem"&gt;</a:t>
            </a:r>
          </a:p>
          <a:p>
            <a:pPr/>
            <a:r>
              <a:t>        A div with an orange background.</a:t>
            </a:r>
          </a:p>
          <a:p>
            <a:pPr/>
            <a:r>
              <a:t>    &lt;/div&gt;</a:t>
            </a:r>
          </a:p>
          <a:p>
            <a:pPr/>
            <a:r>
              <a:t>    &lt;div id=“idItem"&gt;</a:t>
            </a:r>
          </a:p>
          <a:p>
            <a:pPr/>
            <a:r>
              <a:t>        A div with a green background.</a:t>
            </a:r>
          </a:p>
          <a:p>
            <a:pPr/>
            <a:r>
              <a:t>    &lt;/div&gt;</a:t>
            </a:r>
          </a:p>
        </p:txBody>
      </p:sp>
      <p:sp>
        <p:nvSpPr>
          <p:cNvPr id="126" name="+"/>
          <p:cNvSpPr txBox="1"/>
          <p:nvPr/>
        </p:nvSpPr>
        <p:spPr>
          <a:xfrm>
            <a:off x="3604381" y="1732277"/>
            <a:ext cx="583661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/>
            </a:lvl1pPr>
          </a:lstStyle>
          <a:p>
            <a:pPr/>
            <a:r>
              <a:t>+</a:t>
            </a:r>
          </a:p>
        </p:txBody>
      </p:sp>
      <p:pic>
        <p:nvPicPr>
          <p:cNvPr id="127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130" name="Title 1"/>
          <p:cNvSpPr txBox="1"/>
          <p:nvPr/>
        </p:nvSpPr>
        <p:spPr>
          <a:xfrm>
            <a:off x="1438273" y="2819400"/>
            <a:ext cx="6457955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1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tent Placeholder 2"/>
          <p:cNvSpPr txBox="1"/>
          <p:nvPr/>
        </p:nvSpPr>
        <p:spPr>
          <a:xfrm>
            <a:off x="457200" y="5522538"/>
            <a:ext cx="8153400" cy="725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139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14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2" y="1447800"/>
            <a:ext cx="9123748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ontent Placeholder 2"/>
          <p:cNvSpPr txBox="1"/>
          <p:nvPr/>
        </p:nvSpPr>
        <p:spPr>
          <a:xfrm>
            <a:off x="29900" y="2805109"/>
            <a:ext cx="4748516" cy="336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7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ntent Placeholder 2"/>
          <p:cNvSpPr txBox="1"/>
          <p:nvPr/>
        </p:nvSpPr>
        <p:spPr>
          <a:xfrm>
            <a:off x="29900" y="816767"/>
            <a:ext cx="4748516" cy="63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146" name="Straight Arrow Connector 10"/>
          <p:cNvSpPr/>
          <p:nvPr/>
        </p:nvSpPr>
        <p:spPr>
          <a:xfrm>
            <a:off x="3962398" y="1132283"/>
            <a:ext cx="1600203" cy="620320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" name="TextBox 3"/>
          <p:cNvSpPr txBox="1"/>
          <p:nvPr/>
        </p:nvSpPr>
        <p:spPr>
          <a:xfrm>
            <a:off x="304800" y="914398"/>
            <a:ext cx="8686800" cy="328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150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51" name="TextBox 5"/>
          <p:cNvSpPr txBox="1"/>
          <p:nvPr/>
        </p:nvSpPr>
        <p:spPr>
          <a:xfrm>
            <a:off x="2971800" y="124822"/>
            <a:ext cx="60198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156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ctangle 6"/>
          <p:cNvSpPr txBox="1"/>
          <p:nvPr/>
        </p:nvSpPr>
        <p:spPr>
          <a:xfrm>
            <a:off x="76200" y="4648198"/>
            <a:ext cx="9067800" cy="1543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6"/>
          <p:cNvSpPr txBox="1"/>
          <p:nvPr/>
        </p:nvSpPr>
        <p:spPr>
          <a:xfrm>
            <a:off x="3657600" y="124822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66" name="Rectangle 6"/>
          <p:cNvSpPr txBox="1"/>
          <p:nvPr/>
        </p:nvSpPr>
        <p:spPr>
          <a:xfrm>
            <a:off x="76200" y="5170637"/>
            <a:ext cx="9067800" cy="959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167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7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2"/>
            <a:ext cx="5562602" cy="438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7"/>
          <p:cNvSpPr txBox="1"/>
          <p:nvPr/>
        </p:nvSpPr>
        <p:spPr>
          <a:xfrm>
            <a:off x="76200" y="5170637"/>
            <a:ext cx="9067800" cy="959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64" name="Shape 70"/>
          <p:cNvSpPr txBox="1"/>
          <p:nvPr/>
        </p:nvSpPr>
        <p:spPr>
          <a:xfrm>
            <a:off x="304799" y="761998"/>
            <a:ext cx="8740776" cy="371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http://utoronto.bootcampcontent.com/utoronto-bootcamp/UTORON201803FSF5-Class-Repository-FSF/tree/master/Week_1/Homework/Instructions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br>
              <a:rPr b="1"/>
            </a:br>
            <a:r>
              <a:rPr sz="2200"/>
              <a:t>	</a:t>
            </a:r>
            <a:r>
              <a:rPr sz="2200" u="sng"/>
              <a:t>TTH Class – Thursday TODAY!! CSS on Saturday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177" name="Shape 70"/>
          <p:cNvSpPr txBox="1"/>
          <p:nvPr/>
        </p:nvSpPr>
        <p:spPr>
          <a:xfrm>
            <a:off x="-5873" y="783751"/>
            <a:ext cx="9149876" cy="587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70"/>
          <p:cNvSpPr txBox="1"/>
          <p:nvPr/>
        </p:nvSpPr>
        <p:spPr>
          <a:xfrm>
            <a:off x="304799" y="4419598"/>
            <a:ext cx="8610601" cy="197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185" name="Shape 70"/>
          <p:cNvSpPr txBox="1"/>
          <p:nvPr/>
        </p:nvSpPr>
        <p:spPr>
          <a:xfrm>
            <a:off x="5715000" y="1118618"/>
            <a:ext cx="3200400" cy="395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189" name="Shape 70"/>
          <p:cNvSpPr txBox="1"/>
          <p:nvPr/>
        </p:nvSpPr>
        <p:spPr>
          <a:xfrm>
            <a:off x="304799" y="4419598"/>
            <a:ext cx="8610601" cy="17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4"/>
          <p:cNvSpPr txBox="1"/>
          <p:nvPr/>
        </p:nvSpPr>
        <p:spPr>
          <a:xfrm>
            <a:off x="304800" y="98051"/>
            <a:ext cx="6934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193" name="Shape 70"/>
          <p:cNvSpPr txBox="1"/>
          <p:nvPr/>
        </p:nvSpPr>
        <p:spPr>
          <a:xfrm>
            <a:off x="304799" y="4419598"/>
            <a:ext cx="8610601" cy="164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1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0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197" name="Shape 70"/>
          <p:cNvSpPr txBox="1"/>
          <p:nvPr/>
        </p:nvSpPr>
        <p:spPr>
          <a:xfrm>
            <a:off x="304799" y="4711856"/>
            <a:ext cx="8610601" cy="164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1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2" y="747991"/>
            <a:ext cx="5715004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2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70"/>
          <p:cNvSpPr txBox="1"/>
          <p:nvPr/>
        </p:nvSpPr>
        <p:spPr>
          <a:xfrm>
            <a:off x="304799" y="4711856"/>
            <a:ext cx="8610601" cy="1227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07" name="Shape 70"/>
          <p:cNvSpPr txBox="1"/>
          <p:nvPr/>
        </p:nvSpPr>
        <p:spPr>
          <a:xfrm>
            <a:off x="304799" y="5094928"/>
            <a:ext cx="8610601" cy="83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20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1" name="Shape 70"/>
          <p:cNvSpPr txBox="1"/>
          <p:nvPr/>
        </p:nvSpPr>
        <p:spPr>
          <a:xfrm>
            <a:off x="420310" y="4824607"/>
            <a:ext cx="8190291" cy="50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21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67" name="Shape 70"/>
          <p:cNvSpPr txBox="1"/>
          <p:nvPr/>
        </p:nvSpPr>
        <p:spPr>
          <a:xfrm>
            <a:off x="304799" y="761996"/>
            <a:ext cx="8740776" cy="5253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http://utoronto.bootcampcontent.com/utoronto-bootcamp/UTORON201803FSF5-Class-Repository-FSF/tree/master/Week_1/Homework/Instructions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5" name="Shape 70"/>
          <p:cNvSpPr txBox="1"/>
          <p:nvPr/>
        </p:nvSpPr>
        <p:spPr>
          <a:xfrm>
            <a:off x="152398" y="3733798"/>
            <a:ext cx="8610601" cy="188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1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19" name="Straight Connector 1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23" name="Straight Connector 1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2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230" name="Straight Connector 1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2" name="Shape 70"/>
          <p:cNvSpPr txBox="1"/>
          <p:nvPr/>
        </p:nvSpPr>
        <p:spPr>
          <a:xfrm>
            <a:off x="409303" y="5518074"/>
            <a:ext cx="8610601" cy="83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233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" name="TextBox 3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237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38" name="TextBox 5"/>
          <p:cNvSpPr txBox="1"/>
          <p:nvPr/>
        </p:nvSpPr>
        <p:spPr>
          <a:xfrm>
            <a:off x="2438400" y="124822"/>
            <a:ext cx="65532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2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 4"/>
          <p:cNvSpPr txBox="1"/>
          <p:nvPr/>
        </p:nvSpPr>
        <p:spPr>
          <a:xfrm>
            <a:off x="2286000" y="5807176"/>
            <a:ext cx="4572000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9" name="Rectangle 5"/>
          <p:cNvSpPr txBox="1"/>
          <p:nvPr/>
        </p:nvSpPr>
        <p:spPr>
          <a:xfrm>
            <a:off x="304800" y="98051"/>
            <a:ext cx="8684274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25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 4"/>
          <p:cNvSpPr txBox="1"/>
          <p:nvPr/>
        </p:nvSpPr>
        <p:spPr>
          <a:xfrm>
            <a:off x="76200" y="5988403"/>
            <a:ext cx="891287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04799" y="5714999"/>
            <a:ext cx="8740776" cy="5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2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Box 4"/>
          <p:cNvSpPr txBox="1"/>
          <p:nvPr/>
        </p:nvSpPr>
        <p:spPr>
          <a:xfrm>
            <a:off x="2819400" y="914399"/>
            <a:ext cx="6172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262" name="TextBox 3"/>
          <p:cNvSpPr txBox="1"/>
          <p:nvPr/>
        </p:nvSpPr>
        <p:spPr>
          <a:xfrm>
            <a:off x="3200400" y="914399"/>
            <a:ext cx="5791200" cy="1148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267" name="TextBox 4"/>
          <p:cNvSpPr txBox="1"/>
          <p:nvPr/>
        </p:nvSpPr>
        <p:spPr>
          <a:xfrm>
            <a:off x="914400" y="5791198"/>
            <a:ext cx="7848600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26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Box 4"/>
          <p:cNvSpPr txBox="1"/>
          <p:nvPr/>
        </p:nvSpPr>
        <p:spPr>
          <a:xfrm>
            <a:off x="457200" y="5791198"/>
            <a:ext cx="8686800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274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2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7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3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27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extBox 4"/>
          <p:cNvSpPr txBox="1"/>
          <p:nvPr/>
        </p:nvSpPr>
        <p:spPr>
          <a:xfrm>
            <a:off x="363582" y="5331445"/>
            <a:ext cx="8686801" cy="79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2"/>
          <p:cNvSpPr txBox="1"/>
          <p:nvPr/>
        </p:nvSpPr>
        <p:spPr>
          <a:xfrm>
            <a:off x="304800" y="98051"/>
            <a:ext cx="6934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285" name="Shape 70"/>
          <p:cNvSpPr txBox="1"/>
          <p:nvPr/>
        </p:nvSpPr>
        <p:spPr>
          <a:xfrm>
            <a:off x="304799" y="4419598"/>
            <a:ext cx="8610601" cy="164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28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89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2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293" name="Rectangle 4"/>
          <p:cNvSpPr txBox="1"/>
          <p:nvPr/>
        </p:nvSpPr>
        <p:spPr>
          <a:xfrm>
            <a:off x="76200" y="5988403"/>
            <a:ext cx="891287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29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3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2"/>
          <p:cNvSpPr txBox="1"/>
          <p:nvPr/>
        </p:nvSpPr>
        <p:spPr>
          <a:xfrm>
            <a:off x="304800" y="98051"/>
            <a:ext cx="6934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297" name="Shape 70"/>
          <p:cNvSpPr txBox="1"/>
          <p:nvPr/>
        </p:nvSpPr>
        <p:spPr>
          <a:xfrm>
            <a:off x="409303" y="5348961"/>
            <a:ext cx="8610601" cy="75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29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TextBox 3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302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03" name="TextBox 5"/>
          <p:cNvSpPr txBox="1"/>
          <p:nvPr/>
        </p:nvSpPr>
        <p:spPr>
          <a:xfrm>
            <a:off x="2286000" y="124822"/>
            <a:ext cx="67056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" name="Rectangle 3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0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Rectangle 5"/>
          <p:cNvSpPr txBox="1"/>
          <p:nvPr/>
        </p:nvSpPr>
        <p:spPr>
          <a:xfrm>
            <a:off x="304800" y="98051"/>
            <a:ext cx="8684274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311" name="Rectangle 4"/>
          <p:cNvSpPr txBox="1"/>
          <p:nvPr/>
        </p:nvSpPr>
        <p:spPr>
          <a:xfrm>
            <a:off x="76200" y="5988403"/>
            <a:ext cx="891287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31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315" name="Title 1"/>
          <p:cNvSpPr txBox="1"/>
          <p:nvPr/>
        </p:nvSpPr>
        <p:spPr>
          <a:xfrm>
            <a:off x="4419600" y="1585697"/>
            <a:ext cx="4648200" cy="383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2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70"/>
          <p:cNvSpPr txBox="1"/>
          <p:nvPr/>
        </p:nvSpPr>
        <p:spPr>
          <a:xfrm>
            <a:off x="116682" y="5410198"/>
            <a:ext cx="8915401" cy="85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6" name="Shape 70"/>
          <p:cNvSpPr txBox="1"/>
          <p:nvPr/>
        </p:nvSpPr>
        <p:spPr>
          <a:xfrm>
            <a:off x="116682" y="5181598"/>
            <a:ext cx="8915401" cy="110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329" name="Title 1"/>
          <p:cNvSpPr txBox="1"/>
          <p:nvPr/>
        </p:nvSpPr>
        <p:spPr>
          <a:xfrm>
            <a:off x="0" y="2057399"/>
            <a:ext cx="9067800" cy="254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76" name="Title 1"/>
          <p:cNvSpPr txBox="1"/>
          <p:nvPr/>
        </p:nvSpPr>
        <p:spPr>
          <a:xfrm>
            <a:off x="152400" y="653853"/>
            <a:ext cx="8915400" cy="1098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77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0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" name="TextBox 5"/>
          <p:cNvSpPr txBox="1"/>
          <p:nvPr/>
        </p:nvSpPr>
        <p:spPr>
          <a:xfrm>
            <a:off x="304800" y="914399"/>
            <a:ext cx="8686800" cy="470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/>
          <p:nvPr>
            <p:ph type="title"/>
          </p:nvPr>
        </p:nvSpPr>
        <p:spPr>
          <a:xfrm>
            <a:off x="304800" y="-3"/>
            <a:ext cx="7086600" cy="65386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34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8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70"/>
          <p:cNvSpPr txBox="1"/>
          <p:nvPr/>
        </p:nvSpPr>
        <p:spPr>
          <a:xfrm>
            <a:off x="321546" y="3977290"/>
            <a:ext cx="8555265" cy="244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350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/>
          <p:nvPr>
            <p:ph type="title"/>
          </p:nvPr>
        </p:nvSpPr>
        <p:spPr>
          <a:xfrm>
            <a:off x="304800" y="-3"/>
            <a:ext cx="7086600" cy="653860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3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70"/>
          <p:cNvSpPr txBox="1"/>
          <p:nvPr/>
        </p:nvSpPr>
        <p:spPr>
          <a:xfrm>
            <a:off x="4724400" y="1307707"/>
            <a:ext cx="4321174" cy="403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 1"/>
          <p:cNvSpPr txBox="1"/>
          <p:nvPr>
            <p:ph type="title"/>
          </p:nvPr>
        </p:nvSpPr>
        <p:spPr>
          <a:xfrm>
            <a:off x="304800" y="-3"/>
            <a:ext cx="7086600" cy="653860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3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8" name="Shape 70"/>
          <p:cNvSpPr txBox="1"/>
          <p:nvPr/>
        </p:nvSpPr>
        <p:spPr>
          <a:xfrm>
            <a:off x="152398" y="4586811"/>
            <a:ext cx="8882745" cy="164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61" name="Shape 70"/>
          <p:cNvSpPr txBox="1"/>
          <p:nvPr/>
        </p:nvSpPr>
        <p:spPr>
          <a:xfrm>
            <a:off x="228599" y="1307706"/>
            <a:ext cx="8740776" cy="212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" name="TextBox 5"/>
          <p:cNvSpPr txBox="1"/>
          <p:nvPr/>
        </p:nvSpPr>
        <p:spPr>
          <a:xfrm>
            <a:off x="304800" y="914399"/>
            <a:ext cx="8686800" cy="221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81" name="Title 1"/>
          <p:cNvSpPr txBox="1"/>
          <p:nvPr/>
        </p:nvSpPr>
        <p:spPr>
          <a:xfrm>
            <a:off x="0" y="2057399"/>
            <a:ext cx="9067800" cy="254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